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7"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6" d="100"/>
          <a:sy n="96" d="100"/>
        </p:scale>
        <p:origin x="13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italee1/IBM-Data-Science-Capstone-Project/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italee1/IBM-Data-Science-Capston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italee1/IBM-Data-Science-Capstone-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italee1/IBM-Data-Science-Capstone-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italee1/IBM-Data-Science-Capstone-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italee1/IBM-Data-Science-Capstone-Project/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italee1/IBM-Data-Science-Capston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italee1/IBM-Data-Science-Capstone-Project/blob/main/Data%20Collection%20API.ipynb"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55189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RITALEE MONDE</a:t>
            </a:r>
          </a:p>
          <a:p>
            <a:r>
              <a:rPr lang="en-US" dirty="0">
                <a:solidFill>
                  <a:schemeClr val="bg2"/>
                </a:solidFill>
                <a:latin typeface="Abadi" panose="020B0604020104020204" pitchFamily="34" charset="0"/>
                <a:ea typeface="SF Pro" pitchFamily="2" charset="0"/>
                <a:cs typeface="SF Pro" pitchFamily="2" charset="0"/>
              </a:rPr>
              <a:t>04/10/2024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https://github.com/Ritalee1/IBM-Data-Science-Capstone-Project/blob/main/Data%20Collection%20with%20Web%20Scraping.ipynb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000" dirty="0">
                <a:hlinkClick r:id="rId3"/>
              </a:rPr>
              <a:t>https://github.com/Ritalee1/IBM-Data-Science-Capstone-Project/blob/main/Data%20Wrangling.ipynb</a:t>
            </a:r>
            <a:endParaRPr lang="en-US" sz="2000" dirty="0"/>
          </a:p>
          <a:p>
            <a:pPr>
              <a:lnSpc>
                <a:spcPct val="100000"/>
              </a:lnSpc>
              <a:spcBef>
                <a:spcPts val="1400"/>
              </a:spcBef>
            </a:pPr>
            <a:endParaRPr lang="en-US" sz="20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explored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000" dirty="0">
                <a:hlinkClick r:id="rId3"/>
              </a:rPr>
              <a:t>https://github.com/Ritalee1/IBM-Data-Science-Capstone-Project/blob/main/EDA%20with%20Data%20Visualization.ipynb</a:t>
            </a:r>
            <a:endParaRPr lang="en-US" sz="2000" dirty="0"/>
          </a:p>
          <a:p>
            <a:pPr>
              <a:lnSpc>
                <a:spcPct val="100000"/>
              </a:lnSpc>
              <a:spcBef>
                <a:spcPts val="1400"/>
              </a:spcBef>
            </a:pPr>
            <a:endParaRPr lang="en-US" sz="2000"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SpaceX dataset was loaded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EDA was applied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https://github.com/Ritalee1/IBM-Data-Science-Capstone-Project/blob/main/EDA%20with%20SQL.ipynb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marked, and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The feature launch outcomes (failure or success) were assigned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launch sites with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https://github.com/Ritalee1/IBM-Data-Science-Capstone-Project/blob/main/EDA%20with%20SQL.ipynb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https://github.com/Ritalee1/IBM-Data-Science-Capstone-Project/blob/main/Machine%20Learning%20Prediction.ipynb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ACB85E4F-1F98-EF3C-E43A-F53047B1BCE1}"/>
              </a:ext>
            </a:extLst>
          </p:cNvPr>
          <p:cNvPicPr>
            <a:picLocks noChangeAspect="1"/>
          </p:cNvPicPr>
          <p:nvPr/>
        </p:nvPicPr>
        <p:blipFill>
          <a:blip r:embed="rId4"/>
          <a:stretch>
            <a:fillRect/>
          </a:stretch>
        </p:blipFill>
        <p:spPr>
          <a:xfrm>
            <a:off x="770011" y="1659886"/>
            <a:ext cx="3383005" cy="2310345"/>
          </a:xfrm>
          <a:prstGeom prst="rect">
            <a:avLst/>
          </a:prstGeom>
        </p:spPr>
      </p:pic>
      <p:pic>
        <p:nvPicPr>
          <p:cNvPr id="6" name="Picture 5">
            <a:extLst>
              <a:ext uri="{FF2B5EF4-FFF2-40B4-BE49-F238E27FC236}">
                <a16:creationId xmlns:a16="http://schemas.microsoft.com/office/drawing/2014/main" id="{FCB21679-E3E6-A375-A5F0-245D8DB5BF72}"/>
              </a:ext>
            </a:extLst>
          </p:cNvPr>
          <p:cNvPicPr>
            <a:picLocks noChangeAspect="1"/>
          </p:cNvPicPr>
          <p:nvPr/>
        </p:nvPicPr>
        <p:blipFill>
          <a:blip r:embed="rId5"/>
          <a:stretch>
            <a:fillRect/>
          </a:stretch>
        </p:blipFill>
        <p:spPr>
          <a:xfrm>
            <a:off x="6136203" y="1572496"/>
            <a:ext cx="3664788" cy="2428036"/>
          </a:xfrm>
          <a:prstGeom prst="rect">
            <a:avLst/>
          </a:prstGeom>
        </p:spPr>
      </p:pic>
      <p:pic>
        <p:nvPicPr>
          <p:cNvPr id="10" name="Picture 9">
            <a:extLst>
              <a:ext uri="{FF2B5EF4-FFF2-40B4-BE49-F238E27FC236}">
                <a16:creationId xmlns:a16="http://schemas.microsoft.com/office/drawing/2014/main" id="{157ECB12-895F-C2BC-D6A5-15E12FE67228}"/>
              </a:ext>
            </a:extLst>
          </p:cNvPr>
          <p:cNvPicPr>
            <a:picLocks noChangeAspect="1"/>
          </p:cNvPicPr>
          <p:nvPr/>
        </p:nvPicPr>
        <p:blipFill>
          <a:blip r:embed="rId6"/>
          <a:stretch>
            <a:fillRect/>
          </a:stretch>
        </p:blipFill>
        <p:spPr>
          <a:xfrm>
            <a:off x="770011" y="4542418"/>
            <a:ext cx="3311891" cy="2164529"/>
          </a:xfrm>
          <a:prstGeom prst="rect">
            <a:avLst/>
          </a:prstGeom>
        </p:spPr>
      </p:pic>
      <p:sp>
        <p:nvSpPr>
          <p:cNvPr id="14" name="TextBox 13">
            <a:extLst>
              <a:ext uri="{FF2B5EF4-FFF2-40B4-BE49-F238E27FC236}">
                <a16:creationId xmlns:a16="http://schemas.microsoft.com/office/drawing/2014/main" id="{0D633192-4483-E4CF-692F-6E7576D136E1}"/>
              </a:ext>
            </a:extLst>
          </p:cNvPr>
          <p:cNvSpPr txBox="1"/>
          <p:nvPr/>
        </p:nvSpPr>
        <p:spPr>
          <a:xfrm>
            <a:off x="914400" y="1344411"/>
            <a:ext cx="1947969" cy="369332"/>
          </a:xfrm>
          <a:prstGeom prst="rect">
            <a:avLst/>
          </a:prstGeom>
          <a:noFill/>
        </p:spPr>
        <p:txBody>
          <a:bodyPr wrap="none" rtlCol="0">
            <a:spAutoFit/>
          </a:bodyPr>
          <a:lstStyle/>
          <a:p>
            <a:r>
              <a:rPr lang="en-US" dirty="0"/>
              <a:t>Logistic Regression</a:t>
            </a:r>
          </a:p>
        </p:txBody>
      </p:sp>
      <p:sp>
        <p:nvSpPr>
          <p:cNvPr id="15" name="TextBox 14">
            <a:extLst>
              <a:ext uri="{FF2B5EF4-FFF2-40B4-BE49-F238E27FC236}">
                <a16:creationId xmlns:a16="http://schemas.microsoft.com/office/drawing/2014/main" id="{EBA6AD9D-597E-3113-7215-E45D0B94C9B0}"/>
              </a:ext>
            </a:extLst>
          </p:cNvPr>
          <p:cNvSpPr txBox="1"/>
          <p:nvPr/>
        </p:nvSpPr>
        <p:spPr>
          <a:xfrm>
            <a:off x="804526" y="4159462"/>
            <a:ext cx="2468048" cy="369332"/>
          </a:xfrm>
          <a:prstGeom prst="rect">
            <a:avLst/>
          </a:prstGeom>
          <a:noFill/>
        </p:spPr>
        <p:txBody>
          <a:bodyPr wrap="none" rtlCol="0">
            <a:spAutoFit/>
          </a:bodyPr>
          <a:lstStyle/>
          <a:p>
            <a:r>
              <a:rPr lang="en-US" dirty="0"/>
              <a:t>Support Vector Machine</a:t>
            </a:r>
          </a:p>
        </p:txBody>
      </p:sp>
      <p:sp>
        <p:nvSpPr>
          <p:cNvPr id="16" name="TextBox 15">
            <a:extLst>
              <a:ext uri="{FF2B5EF4-FFF2-40B4-BE49-F238E27FC236}">
                <a16:creationId xmlns:a16="http://schemas.microsoft.com/office/drawing/2014/main" id="{34678D28-6F07-96D9-1754-691A27F458A4}"/>
              </a:ext>
            </a:extLst>
          </p:cNvPr>
          <p:cNvSpPr txBox="1"/>
          <p:nvPr/>
        </p:nvSpPr>
        <p:spPr>
          <a:xfrm>
            <a:off x="6096000" y="1240335"/>
            <a:ext cx="2304157" cy="369332"/>
          </a:xfrm>
          <a:prstGeom prst="rect">
            <a:avLst/>
          </a:prstGeom>
          <a:noFill/>
        </p:spPr>
        <p:txBody>
          <a:bodyPr wrap="none" rtlCol="0">
            <a:spAutoFit/>
          </a:bodyPr>
          <a:lstStyle/>
          <a:p>
            <a:r>
              <a:rPr lang="en-US" dirty="0"/>
              <a:t>Decision Tree classifier</a:t>
            </a:r>
          </a:p>
        </p:txBody>
      </p:sp>
      <p:pic>
        <p:nvPicPr>
          <p:cNvPr id="17" name="Picture 16">
            <a:extLst>
              <a:ext uri="{FF2B5EF4-FFF2-40B4-BE49-F238E27FC236}">
                <a16:creationId xmlns:a16="http://schemas.microsoft.com/office/drawing/2014/main" id="{E98338F1-72B0-D7F6-D5D7-48586FD15C0E}"/>
              </a:ext>
            </a:extLst>
          </p:cNvPr>
          <p:cNvPicPr>
            <a:picLocks noChangeAspect="1"/>
          </p:cNvPicPr>
          <p:nvPr/>
        </p:nvPicPr>
        <p:blipFill>
          <a:blip r:embed="rId7"/>
          <a:stretch>
            <a:fillRect/>
          </a:stretch>
        </p:blipFill>
        <p:spPr>
          <a:xfrm>
            <a:off x="6105124" y="4389783"/>
            <a:ext cx="3664788" cy="2502621"/>
          </a:xfrm>
          <a:prstGeom prst="rect">
            <a:avLst/>
          </a:prstGeom>
        </p:spPr>
      </p:pic>
      <p:sp>
        <p:nvSpPr>
          <p:cNvPr id="18" name="TextBox 17">
            <a:extLst>
              <a:ext uri="{FF2B5EF4-FFF2-40B4-BE49-F238E27FC236}">
                <a16:creationId xmlns:a16="http://schemas.microsoft.com/office/drawing/2014/main" id="{A1164098-729F-1A5F-122B-BA21F89EB3AD}"/>
              </a:ext>
            </a:extLst>
          </p:cNvPr>
          <p:cNvSpPr txBox="1"/>
          <p:nvPr/>
        </p:nvSpPr>
        <p:spPr>
          <a:xfrm>
            <a:off x="6299069" y="4030369"/>
            <a:ext cx="1494320" cy="369332"/>
          </a:xfrm>
          <a:prstGeom prst="rect">
            <a:avLst/>
          </a:prstGeom>
          <a:noFill/>
        </p:spPr>
        <p:txBody>
          <a:bodyPr wrap="none" rtlCol="0">
            <a:spAutoFit/>
          </a:bodyPr>
          <a:lstStyle/>
          <a:p>
            <a:r>
              <a:rPr lang="en-US" dirty="0"/>
              <a:t>KNN Classifier</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28</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sz="2200" dirty="0">
                <a:solidFill>
                  <a:schemeClr val="accent3">
                    <a:lumMod val="25000"/>
                  </a:schemeClr>
                </a:solidFill>
                <a:latin typeface="Abadi" panose="020B0604020104020204" pitchFamily="34" charset="0"/>
              </a:rPr>
              <a:t>Project background and context</a:t>
            </a:r>
          </a:p>
          <a:p>
            <a:pPr>
              <a:spcBef>
                <a:spcPts val="1400"/>
              </a:spcBef>
            </a:pPr>
            <a:r>
              <a:rPr lang="en-GB" sz="2200" dirty="0">
                <a:solidFill>
                  <a:schemeClr val="accent3">
                    <a:lumMod val="25000"/>
                  </a:schemeClr>
                </a:solidFill>
                <a:latin typeface="Abadi" panose="020B0604020104020204" pitchFamily="34" charset="0"/>
              </a:rPr>
              <a:t>SpaceX, a private aerospace company, offers satellite launches at significantly lower   costs—about 70% cheaper than its competitors—by reusing its rockets for multiple launches.</a:t>
            </a:r>
          </a:p>
          <a:p>
            <a:pPr>
              <a:spcBef>
                <a:spcPts val="1400"/>
              </a:spcBef>
            </a:pPr>
            <a:r>
              <a:rPr lang="en-GB" sz="2200" dirty="0">
                <a:solidFill>
                  <a:schemeClr val="accent3">
                    <a:lumMod val="25000"/>
                  </a:schemeClr>
                </a:solidFill>
                <a:latin typeface="Abadi" panose="020B0604020104020204" pitchFamily="34" charset="0"/>
              </a:rPr>
              <a:t>Problem</a:t>
            </a:r>
          </a:p>
          <a:p>
            <a:pPr>
              <a:spcBef>
                <a:spcPts val="1400"/>
              </a:spcBef>
            </a:pPr>
            <a:r>
              <a:rPr lang="en-GB" sz="2200" dirty="0">
                <a:solidFill>
                  <a:schemeClr val="accent3">
                    <a:lumMod val="25000"/>
                  </a:schemeClr>
                </a:solidFill>
                <a:latin typeface="Abadi" panose="020B0604020104020204" pitchFamily="34" charset="0"/>
              </a:rPr>
              <a:t>This project aims to analyze historical data from Falcon 9 launches to predict the likelihood of a booster successfully returning to its landing pad. Key factors influencing this outcome include the launch site, payload orbit, payload mass, landing pad location, and the booster version.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000" dirty="0">
                <a:hlinkClick r:id="rId3"/>
              </a:rPr>
              <a:t>https://github.com/Ritalee1/IBM-Data-Science-Capstone-Project/blob/main/Data%20Collection%20API.ipynb</a:t>
            </a:r>
            <a:endParaRPr lang="en-US" sz="2000" dirty="0"/>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C28E8C64-C7E2-7A9E-C6EA-3A57B0935FF5}"/>
              </a:ext>
            </a:extLst>
          </p:cNvPr>
          <p:cNvPicPr>
            <a:picLocks noChangeAspect="1"/>
          </p:cNvPicPr>
          <p:nvPr/>
        </p:nvPicPr>
        <p:blipFill>
          <a:blip r:embed="rId4"/>
          <a:stretch>
            <a:fillRect/>
          </a:stretch>
        </p:blipFill>
        <p:spPr>
          <a:xfrm>
            <a:off x="5228090" y="1550505"/>
            <a:ext cx="6143172" cy="346641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39B67-1215-BF64-DCF5-90BE4E328A6A}"/>
              </a:ext>
            </a:extLst>
          </p:cNvPr>
          <p:cNvSpPr>
            <a:spLocks noGrp="1"/>
          </p:cNvSpPr>
          <p:nvPr>
            <p:ph type="title"/>
          </p:nvPr>
        </p:nvSpPr>
        <p:spPr>
          <a:xfrm>
            <a:off x="838200" y="365125"/>
            <a:ext cx="10515600" cy="827571"/>
          </a:xfrm>
        </p:spPr>
        <p:txBody>
          <a:bodyPr/>
          <a:lstStyle/>
          <a:p>
            <a:r>
              <a:rPr lang="en-US" dirty="0"/>
              <a:t>Data Collection – SpaceX API</a:t>
            </a:r>
          </a:p>
        </p:txBody>
      </p:sp>
      <p:pic>
        <p:nvPicPr>
          <p:cNvPr id="4" name="Content Placeholder 3">
            <a:extLst>
              <a:ext uri="{FF2B5EF4-FFF2-40B4-BE49-F238E27FC236}">
                <a16:creationId xmlns:a16="http://schemas.microsoft.com/office/drawing/2014/main" id="{8C5F7B56-5EE2-77F2-D831-B59646869DC3}"/>
              </a:ext>
            </a:extLst>
          </p:cNvPr>
          <p:cNvPicPr>
            <a:picLocks noGrp="1" noChangeAspect="1"/>
          </p:cNvPicPr>
          <p:nvPr>
            <p:ph idx="1"/>
          </p:nvPr>
        </p:nvPicPr>
        <p:blipFill>
          <a:blip r:embed="rId2"/>
          <a:stretch>
            <a:fillRect/>
          </a:stretch>
        </p:blipFill>
        <p:spPr>
          <a:xfrm>
            <a:off x="808411" y="1451114"/>
            <a:ext cx="8323592" cy="3925956"/>
          </a:xfrm>
          <a:prstGeom prst="rect">
            <a:avLst/>
          </a:prstGeom>
        </p:spPr>
      </p:pic>
      <p:sp>
        <p:nvSpPr>
          <p:cNvPr id="5" name="TextBox 4">
            <a:extLst>
              <a:ext uri="{FF2B5EF4-FFF2-40B4-BE49-F238E27FC236}">
                <a16:creationId xmlns:a16="http://schemas.microsoft.com/office/drawing/2014/main" id="{CCDC8582-FCE2-A8A9-C32E-1269AAD3E630}"/>
              </a:ext>
            </a:extLst>
          </p:cNvPr>
          <p:cNvSpPr txBox="1"/>
          <p:nvPr/>
        </p:nvSpPr>
        <p:spPr>
          <a:xfrm>
            <a:off x="9253331" y="1918252"/>
            <a:ext cx="2703444" cy="2031325"/>
          </a:xfrm>
          <a:prstGeom prst="rect">
            <a:avLst/>
          </a:prstGeom>
          <a:noFill/>
        </p:spPr>
        <p:txBody>
          <a:bodyPr wrap="square" rtlCol="0">
            <a:spAutoFit/>
          </a:bodyPr>
          <a:lstStyle/>
          <a:p>
            <a:r>
              <a:rPr lang="en-US" dirty="0"/>
              <a:t>Link to </a:t>
            </a:r>
            <a:r>
              <a:rPr lang="en-US" dirty="0" err="1"/>
              <a:t>Github</a:t>
            </a:r>
            <a:r>
              <a:rPr lang="en-US" dirty="0"/>
              <a:t>:</a:t>
            </a:r>
            <a:br>
              <a:rPr lang="en-US" dirty="0"/>
            </a:br>
            <a:r>
              <a:rPr lang="en-US" dirty="0">
                <a:hlinkClick r:id="rId3"/>
              </a:rPr>
              <a:t>https://github.com/Ritalee1/IBM-Data-Science-Capstone-Project/blob/main/Data%20Collection%20API.ipynb</a:t>
            </a:r>
            <a:endParaRPr lang="en-US" dirty="0"/>
          </a:p>
          <a:p>
            <a:endParaRPr lang="en-US" dirty="0"/>
          </a:p>
        </p:txBody>
      </p:sp>
    </p:spTree>
    <p:extLst>
      <p:ext uri="{BB962C8B-B14F-4D97-AF65-F5344CB8AC3E}">
        <p14:creationId xmlns:p14="http://schemas.microsoft.com/office/powerpoint/2010/main" val="21170873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1570</TotalTime>
  <Words>1750</Words>
  <Application>Microsoft Office PowerPoint</Application>
  <PresentationFormat>Widescreen</PresentationFormat>
  <Paragraphs>210</Paragraphs>
  <Slides>47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 SpaceX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Monde Ritalee</cp:lastModifiedBy>
  <cp:revision>202</cp:revision>
  <dcterms:created xsi:type="dcterms:W3CDTF">2021-04-29T18:58:34Z</dcterms:created>
  <dcterms:modified xsi:type="dcterms:W3CDTF">2024-10-04T21:26:04Z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